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3.jpg" ContentType="image/jpeg"/>
  <Override PartName="/ppt/media/image7.jpg" ContentType="image/jpeg"/>
  <Override PartName="/ppt/media/image8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302" r:id="rId2"/>
    <p:sldId id="317" r:id="rId3"/>
    <p:sldId id="304" r:id="rId4"/>
    <p:sldId id="303" r:id="rId5"/>
    <p:sldId id="306" r:id="rId6"/>
    <p:sldId id="307" r:id="rId7"/>
    <p:sldId id="308" r:id="rId8"/>
    <p:sldId id="318" r:id="rId9"/>
    <p:sldId id="319" r:id="rId10"/>
    <p:sldId id="320" r:id="rId11"/>
    <p:sldId id="309" r:id="rId12"/>
    <p:sldId id="310" r:id="rId13"/>
    <p:sldId id="315" r:id="rId14"/>
    <p:sldId id="311" r:id="rId15"/>
    <p:sldId id="312" r:id="rId16"/>
    <p:sldId id="313" r:id="rId17"/>
    <p:sldId id="31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9CF716-3CAE-4D2C-AA6C-0A6CFC6B8F52}" v="11" dt="2025-09-20T10:50:45.310"/>
    <p1510:client id="{8F9DBC81-FF15-48E4-B2B0-485FD4083CFE}" v="69" dt="2025-09-20T05:20:35.9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Dr.S.R.Thorat,</a:t>
            </a:r>
            <a:r>
              <a:rPr spc="5" dirty="0"/>
              <a:t> </a:t>
            </a:r>
            <a:r>
              <a:rPr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Mechanical Engineering,</a:t>
            </a:r>
            <a:r>
              <a:rPr spc="270" dirty="0"/>
              <a:t> </a:t>
            </a:r>
            <a:r>
              <a:rPr dirty="0"/>
              <a:t>Sanjivani</a:t>
            </a:r>
            <a:r>
              <a:rPr spc="5" dirty="0"/>
              <a:t> </a:t>
            </a:r>
            <a:r>
              <a:rPr dirty="0"/>
              <a:t>COE,</a:t>
            </a:r>
            <a:r>
              <a:rPr spc="-25" dirty="0"/>
              <a:t> </a:t>
            </a:r>
            <a:r>
              <a:rPr spc="-10" dirty="0"/>
              <a:t>Kopargaon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8973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Dr.S.R.Thorat,</a:t>
            </a:r>
            <a:r>
              <a:rPr spc="5" dirty="0"/>
              <a:t> </a:t>
            </a:r>
            <a:r>
              <a:rPr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Mechanical Engineering,</a:t>
            </a:r>
            <a:r>
              <a:rPr spc="270" dirty="0"/>
              <a:t> </a:t>
            </a:r>
            <a:r>
              <a:rPr dirty="0"/>
              <a:t>Sanjivani</a:t>
            </a:r>
            <a:r>
              <a:rPr spc="5" dirty="0"/>
              <a:t> </a:t>
            </a:r>
            <a:r>
              <a:rPr dirty="0"/>
              <a:t>COE,</a:t>
            </a:r>
            <a:r>
              <a:rPr spc="-25" dirty="0"/>
              <a:t> </a:t>
            </a:r>
            <a:r>
              <a:rPr spc="-10" dirty="0"/>
              <a:t>Kopargaon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8262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Dr.S.R.Thorat,</a:t>
            </a:r>
            <a:r>
              <a:rPr spc="5" dirty="0"/>
              <a:t> </a:t>
            </a:r>
            <a:r>
              <a:rPr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Mechanical Engineering,</a:t>
            </a:r>
            <a:r>
              <a:rPr spc="270" dirty="0"/>
              <a:t> </a:t>
            </a:r>
            <a:r>
              <a:rPr dirty="0"/>
              <a:t>Sanjivani</a:t>
            </a:r>
            <a:r>
              <a:rPr spc="5" dirty="0"/>
              <a:t> </a:t>
            </a:r>
            <a:r>
              <a:rPr dirty="0"/>
              <a:t>COE,</a:t>
            </a:r>
            <a:r>
              <a:rPr spc="-25" dirty="0"/>
              <a:t> </a:t>
            </a:r>
            <a:r>
              <a:rPr spc="-10" dirty="0"/>
              <a:t>Kopargaon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063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Dr.S.R.Thorat,</a:t>
            </a:r>
            <a:r>
              <a:rPr spc="5" dirty="0"/>
              <a:t> </a:t>
            </a:r>
            <a:r>
              <a:rPr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Mechanical Engineering,</a:t>
            </a:r>
            <a:r>
              <a:rPr spc="270" dirty="0"/>
              <a:t> </a:t>
            </a:r>
            <a:r>
              <a:rPr dirty="0"/>
              <a:t>Sanjivani</a:t>
            </a:r>
            <a:r>
              <a:rPr spc="5" dirty="0"/>
              <a:t> </a:t>
            </a:r>
            <a:r>
              <a:rPr dirty="0"/>
              <a:t>COE,</a:t>
            </a:r>
            <a:r>
              <a:rPr spc="-25" dirty="0"/>
              <a:t> </a:t>
            </a:r>
            <a:r>
              <a:rPr spc="-10" dirty="0"/>
              <a:t>Kopargaon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514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Dr.S.R.Thorat,</a:t>
            </a:r>
            <a:r>
              <a:rPr spc="5" dirty="0"/>
              <a:t> </a:t>
            </a:r>
            <a:r>
              <a:rPr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Mechanical Engineering,</a:t>
            </a:r>
            <a:r>
              <a:rPr spc="270" dirty="0"/>
              <a:t> </a:t>
            </a:r>
            <a:r>
              <a:rPr dirty="0"/>
              <a:t>Sanjivani</a:t>
            </a:r>
            <a:r>
              <a:rPr spc="5" dirty="0"/>
              <a:t> </a:t>
            </a:r>
            <a:r>
              <a:rPr dirty="0"/>
              <a:t>COE,</a:t>
            </a:r>
            <a:r>
              <a:rPr spc="-25" dirty="0"/>
              <a:t> </a:t>
            </a:r>
            <a:r>
              <a:rPr spc="-10" dirty="0"/>
              <a:t>Kopargaon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355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566914"/>
            <a:ext cx="12132310" cy="215900"/>
          </a:xfrm>
          <a:custGeom>
            <a:avLst/>
            <a:gdLst/>
            <a:ahLst/>
            <a:cxnLst/>
            <a:rect l="l" t="t" r="r" b="b"/>
            <a:pathLst>
              <a:path w="12132310" h="215900">
                <a:moveTo>
                  <a:pt x="12131802" y="0"/>
                </a:moveTo>
                <a:lnTo>
                  <a:pt x="0" y="0"/>
                </a:lnTo>
                <a:lnTo>
                  <a:pt x="0" y="215646"/>
                </a:lnTo>
                <a:lnTo>
                  <a:pt x="12131802" y="215646"/>
                </a:lnTo>
                <a:lnTo>
                  <a:pt x="121318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7150"/>
            <a:ext cx="987551" cy="94945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52806" y="1014221"/>
            <a:ext cx="11668125" cy="76200"/>
          </a:xfrm>
          <a:custGeom>
            <a:avLst/>
            <a:gdLst/>
            <a:ahLst/>
            <a:cxnLst/>
            <a:rect l="l" t="t" r="r" b="b"/>
            <a:pathLst>
              <a:path w="11668125" h="76200">
                <a:moveTo>
                  <a:pt x="11668125" y="30480"/>
                </a:moveTo>
                <a:lnTo>
                  <a:pt x="0" y="30480"/>
                </a:lnTo>
                <a:lnTo>
                  <a:pt x="0" y="76200"/>
                </a:lnTo>
                <a:lnTo>
                  <a:pt x="11668125" y="76200"/>
                </a:lnTo>
                <a:lnTo>
                  <a:pt x="11668125" y="30480"/>
                </a:lnTo>
                <a:close/>
              </a:path>
              <a:path w="11668125" h="76200">
                <a:moveTo>
                  <a:pt x="11668125" y="0"/>
                </a:moveTo>
                <a:lnTo>
                  <a:pt x="0" y="0"/>
                </a:lnTo>
                <a:lnTo>
                  <a:pt x="0" y="15240"/>
                </a:lnTo>
                <a:lnTo>
                  <a:pt x="11668125" y="15240"/>
                </a:lnTo>
                <a:lnTo>
                  <a:pt x="11668125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6408420"/>
            <a:ext cx="12192000" cy="76200"/>
          </a:xfrm>
          <a:custGeom>
            <a:avLst/>
            <a:gdLst/>
            <a:ahLst/>
            <a:cxnLst/>
            <a:rect l="l" t="t" r="r" b="b"/>
            <a:pathLst>
              <a:path w="12192000" h="76200">
                <a:moveTo>
                  <a:pt x="12192000" y="30480"/>
                </a:moveTo>
                <a:lnTo>
                  <a:pt x="0" y="30480"/>
                </a:lnTo>
                <a:lnTo>
                  <a:pt x="0" y="76200"/>
                </a:lnTo>
                <a:lnTo>
                  <a:pt x="12192000" y="76200"/>
                </a:lnTo>
                <a:lnTo>
                  <a:pt x="12192000" y="30480"/>
                </a:lnTo>
                <a:close/>
              </a:path>
              <a:path w="12192000" h="76200">
                <a:moveTo>
                  <a:pt x="12192000" y="0"/>
                </a:moveTo>
                <a:lnTo>
                  <a:pt x="0" y="0"/>
                </a:lnTo>
                <a:lnTo>
                  <a:pt x="0" y="15240"/>
                </a:lnTo>
                <a:lnTo>
                  <a:pt x="12192000" y="1524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99566" y="130047"/>
            <a:ext cx="9487153" cy="762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0850" y="1481074"/>
            <a:ext cx="11006455" cy="2499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93261" y="6599428"/>
            <a:ext cx="5238368" cy="2047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Dr.S.R.Thorat,</a:t>
            </a:r>
            <a:r>
              <a:rPr spc="5" dirty="0"/>
              <a:t> </a:t>
            </a:r>
            <a:r>
              <a:rPr dirty="0"/>
              <a:t>Department</a:t>
            </a:r>
            <a:r>
              <a:rPr spc="-2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Mechanical Engineering,</a:t>
            </a:r>
            <a:r>
              <a:rPr spc="270" dirty="0"/>
              <a:t> </a:t>
            </a:r>
            <a:r>
              <a:rPr dirty="0"/>
              <a:t>Sanjivani</a:t>
            </a:r>
            <a:r>
              <a:rPr spc="5" dirty="0"/>
              <a:t> </a:t>
            </a:r>
            <a:r>
              <a:rPr dirty="0"/>
              <a:t>COE,</a:t>
            </a:r>
            <a:r>
              <a:rPr spc="-25" dirty="0"/>
              <a:t> </a:t>
            </a:r>
            <a:r>
              <a:rPr spc="-10" dirty="0"/>
              <a:t>Kopargaon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46535" y="6463538"/>
            <a:ext cx="16637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81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3">
            <a:extLst>
              <a:ext uri="{FF2B5EF4-FFF2-40B4-BE49-F238E27FC236}">
                <a16:creationId xmlns:a16="http://schemas.microsoft.com/office/drawing/2014/main" id="{9692E7E5-C8AE-EFB6-9094-7E9DD915B87F}"/>
              </a:ext>
            </a:extLst>
          </p:cNvPr>
          <p:cNvGrpSpPr/>
          <p:nvPr/>
        </p:nvGrpSpPr>
        <p:grpSpPr>
          <a:xfrm>
            <a:off x="0" y="100890"/>
            <a:ext cx="12074486" cy="1651710"/>
            <a:chOff x="0" y="74676"/>
            <a:chExt cx="12075160" cy="143192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E1150D97-1229-9421-7360-95FB53AB6BF6}"/>
                </a:ext>
              </a:extLst>
            </p:cNvPr>
            <p:cNvSpPr/>
            <p:nvPr/>
          </p:nvSpPr>
          <p:spPr>
            <a:xfrm>
              <a:off x="1085849" y="168402"/>
              <a:ext cx="10989310" cy="1338580"/>
            </a:xfrm>
            <a:custGeom>
              <a:avLst/>
              <a:gdLst/>
              <a:ahLst/>
              <a:cxnLst/>
              <a:rect l="l" t="t" r="r" b="b"/>
              <a:pathLst>
                <a:path w="10989310" h="1338580">
                  <a:moveTo>
                    <a:pt x="10988802" y="0"/>
                  </a:moveTo>
                  <a:lnTo>
                    <a:pt x="0" y="0"/>
                  </a:lnTo>
                  <a:lnTo>
                    <a:pt x="0" y="1338072"/>
                  </a:lnTo>
                  <a:lnTo>
                    <a:pt x="10988802" y="1338072"/>
                  </a:lnTo>
                  <a:lnTo>
                    <a:pt x="1098880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E4D724E9-0C8D-7665-5227-CAB9FC98EE19}"/>
                </a:ext>
              </a:extLst>
            </p:cNvPr>
            <p:cNvSpPr/>
            <p:nvPr/>
          </p:nvSpPr>
          <p:spPr>
            <a:xfrm>
              <a:off x="0" y="74676"/>
              <a:ext cx="1085849" cy="1223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F2322AF-FE9C-7582-C231-C89701FC87BA}"/>
              </a:ext>
            </a:extLst>
          </p:cNvPr>
          <p:cNvSpPr txBox="1"/>
          <p:nvPr/>
        </p:nvSpPr>
        <p:spPr>
          <a:xfrm>
            <a:off x="1752600" y="441129"/>
            <a:ext cx="9220200" cy="107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7915" marR="1092835" lvl="0" indent="857885" algn="ctr" defTabSz="914400" eaLnBrk="1" fontAlgn="auto" latinLnBrk="0" hangingPunct="1">
              <a:lnSpc>
                <a:spcPts val="1939"/>
              </a:lnSpc>
              <a:spcBef>
                <a:spcPts val="3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cs typeface="Times New Roman"/>
              </a:rPr>
              <a:t>Sanjivani Rural </a:t>
            </a: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cs typeface="Times New Roman"/>
              </a:rPr>
              <a:t>Education </a:t>
            </a:r>
            <a:r>
              <a:rPr kumimoji="0" lang="en-IN" sz="1800" b="1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cs typeface="Times New Roman"/>
              </a:rPr>
              <a:t>Society’s </a:t>
            </a:r>
            <a:r>
              <a:rPr kumimoji="0" lang="en-IN" sz="1800" b="1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cs typeface="Times New Roman"/>
              </a:rPr>
              <a:t>Sanjivani  </a:t>
            </a: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cs typeface="Times New Roman"/>
              </a:rPr>
              <a:t>College of </a:t>
            </a:r>
            <a:r>
              <a:rPr kumimoji="0" lang="en-IN" sz="1800" b="1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cs typeface="Times New Roman"/>
              </a:rPr>
              <a:t>Engineering , </a:t>
            </a:r>
            <a:r>
              <a:rPr kumimoji="0" lang="en-I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cs typeface="Times New Roman"/>
              </a:rPr>
              <a:t>Kopargaon</a:t>
            </a: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cs typeface="Times New Roman"/>
              </a:rPr>
              <a:t>  -  423  601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0" marR="0" lvl="0" indent="0" algn="ctr" defTabSz="914400" eaLnBrk="1" fontAlgn="auto" latinLnBrk="0" hangingPunct="1">
              <a:lnSpc>
                <a:spcPts val="1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rlito"/>
                <a:cs typeface="Carlito"/>
              </a:rPr>
              <a:t>(An </a:t>
            </a:r>
            <a:r>
              <a:rPr kumimoji="0" lang="en-IN" sz="1800" b="1" i="1" u="none" strike="noStrike" kern="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rlito"/>
                <a:cs typeface="Carlito"/>
              </a:rPr>
              <a:t>Autonomous Institute, Affiliated </a:t>
            </a:r>
            <a:r>
              <a:rPr kumimoji="0" lang="en-IN" sz="1800" b="1" i="1" u="none" strike="noStrike" kern="0" cap="none" spc="-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rlito"/>
                <a:cs typeface="Carlito"/>
              </a:rPr>
              <a:t>to </a:t>
            </a:r>
            <a:r>
              <a:rPr kumimoji="0" lang="en-IN" sz="1800" b="1" i="1" u="none" strike="noStrike" kern="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rlito"/>
                <a:cs typeface="Carlito"/>
              </a:rPr>
              <a:t>Savitribai Phule Pune </a:t>
            </a:r>
            <a:r>
              <a:rPr kumimoji="0" lang="en-IN" sz="1800" b="1" i="1" u="none" strike="noStrike" kern="0" cap="none" spc="-1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rlito"/>
                <a:cs typeface="Carlito"/>
              </a:rPr>
              <a:t>University,</a:t>
            </a:r>
            <a:r>
              <a:rPr kumimoji="0" lang="en-IN" sz="1800" b="1" i="1" u="none" strike="noStrike" kern="0" cap="none" spc="13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rlito"/>
                <a:cs typeface="Carlito"/>
              </a:rPr>
              <a:t> </a:t>
            </a:r>
            <a:r>
              <a:rPr kumimoji="0" lang="en-IN" sz="1800" b="1" i="1" u="none" strike="noStrike" kern="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rlito"/>
                <a:cs typeface="Carlito"/>
              </a:rPr>
              <a:t>Pune)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lito"/>
              <a:cs typeface="Carlito"/>
            </a:endParaRPr>
          </a:p>
          <a:p>
            <a:pPr marL="0" marR="0" lvl="0" indent="0" algn="ctr" defTabSz="914400" eaLnBrk="1" fontAlgn="auto" latinLnBrk="0" hangingPunct="1">
              <a:lnSpc>
                <a:spcPts val="2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cs typeface="Times New Roman"/>
              </a:rPr>
              <a:t>NAAC </a:t>
            </a:r>
            <a:r>
              <a:rPr kumimoji="0" lang="en-IN" sz="1800" b="1" i="1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cs typeface="Times New Roman"/>
              </a:rPr>
              <a:t>‘A’ </a:t>
            </a:r>
            <a:r>
              <a:rPr kumimoji="0" lang="en-IN" sz="1800" b="1" i="1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cs typeface="Times New Roman"/>
              </a:rPr>
              <a:t>Grade Accredited, </a:t>
            </a:r>
            <a:r>
              <a:rPr kumimoji="0" lang="en-IN" sz="1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cs typeface="Times New Roman"/>
              </a:rPr>
              <a:t>ISO 9001:2015</a:t>
            </a:r>
            <a:r>
              <a:rPr kumimoji="0" lang="en-IN" sz="1800" b="1" i="1" u="none" strike="noStrike" kern="0" cap="none" spc="-1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lang="en-IN" sz="1800" b="1" i="1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cs typeface="Times New Roman"/>
              </a:rPr>
              <a:t>Certified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369F84D2-6EDA-E0F5-1843-28F0945FF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1861153"/>
            <a:ext cx="11922085" cy="276999"/>
          </a:xfrm>
          <a:custGeom>
            <a:avLst/>
            <a:gdLst/>
            <a:ahLst/>
            <a:cxnLst/>
            <a:rect l="l" t="t" r="r" b="b"/>
            <a:pathLst>
              <a:path w="12155805" h="641985">
                <a:moveTo>
                  <a:pt x="12155424" y="0"/>
                </a:moveTo>
                <a:lnTo>
                  <a:pt x="0" y="0"/>
                </a:lnTo>
                <a:lnTo>
                  <a:pt x="0" y="641603"/>
                </a:lnTo>
                <a:lnTo>
                  <a:pt x="12155424" y="641603"/>
                </a:lnTo>
                <a:lnTo>
                  <a:pt x="1215542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algn="ctr"/>
            <a:r>
              <a:rPr lang="en-IN" sz="1800" b="1" i="1" spc="-10" dirty="0">
                <a:solidFill>
                  <a:srgbClr val="FFFFFF"/>
                </a:solidFill>
                <a:latin typeface="Carlito"/>
                <a:cs typeface="Carlito"/>
              </a:rPr>
              <a:t>Department </a:t>
            </a:r>
            <a:r>
              <a:rPr lang="en-IN" sz="1800" b="1" i="1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lang="en-IN" sz="1800" b="1" i="1" spc="-10" dirty="0">
                <a:solidFill>
                  <a:srgbClr val="FFFFFF"/>
                </a:solidFill>
                <a:latin typeface="Carlito"/>
                <a:cs typeface="Carlito"/>
              </a:rPr>
              <a:t>Electrical</a:t>
            </a:r>
            <a:r>
              <a:rPr lang="en-IN" sz="1800" b="1" i="1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IN" sz="1800" b="1" i="1" spc="-10" dirty="0">
                <a:solidFill>
                  <a:srgbClr val="FFFFFF"/>
                </a:solidFill>
                <a:latin typeface="Carlito"/>
                <a:cs typeface="Carlito"/>
              </a:rPr>
              <a:t>Engineering</a:t>
            </a:r>
            <a:endParaRPr lang="en-IN"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85FF0D32-A371-086E-6973-991CB8EC3C15}"/>
              </a:ext>
            </a:extLst>
          </p:cNvPr>
          <p:cNvSpPr/>
          <p:nvPr/>
        </p:nvSpPr>
        <p:spPr>
          <a:xfrm>
            <a:off x="1624571" y="2323969"/>
            <a:ext cx="9222868" cy="1105031"/>
          </a:xfrm>
          <a:custGeom>
            <a:avLst/>
            <a:gdLst/>
            <a:ahLst/>
            <a:cxnLst/>
            <a:rect l="l" t="t" r="r" b="b"/>
            <a:pathLst>
              <a:path w="7554595" h="1217929">
                <a:moveTo>
                  <a:pt x="0" y="202946"/>
                </a:moveTo>
                <a:lnTo>
                  <a:pt x="5356" y="156394"/>
                </a:lnTo>
                <a:lnTo>
                  <a:pt x="20617" y="113670"/>
                </a:lnTo>
                <a:lnTo>
                  <a:pt x="44567" y="75989"/>
                </a:lnTo>
                <a:lnTo>
                  <a:pt x="75989" y="44567"/>
                </a:lnTo>
                <a:lnTo>
                  <a:pt x="113670" y="20617"/>
                </a:lnTo>
                <a:lnTo>
                  <a:pt x="156394" y="5356"/>
                </a:lnTo>
                <a:lnTo>
                  <a:pt x="202946" y="0"/>
                </a:lnTo>
                <a:lnTo>
                  <a:pt x="7351522" y="0"/>
                </a:lnTo>
                <a:lnTo>
                  <a:pt x="7398073" y="5356"/>
                </a:lnTo>
                <a:lnTo>
                  <a:pt x="7440797" y="20617"/>
                </a:lnTo>
                <a:lnTo>
                  <a:pt x="7478478" y="44567"/>
                </a:lnTo>
                <a:lnTo>
                  <a:pt x="7509900" y="75989"/>
                </a:lnTo>
                <a:lnTo>
                  <a:pt x="7533850" y="113670"/>
                </a:lnTo>
                <a:lnTo>
                  <a:pt x="7549111" y="156394"/>
                </a:lnTo>
                <a:lnTo>
                  <a:pt x="7554468" y="202946"/>
                </a:lnTo>
                <a:lnTo>
                  <a:pt x="7554468" y="1014730"/>
                </a:lnTo>
                <a:lnTo>
                  <a:pt x="7549111" y="1061281"/>
                </a:lnTo>
                <a:lnTo>
                  <a:pt x="7533850" y="1104005"/>
                </a:lnTo>
                <a:lnTo>
                  <a:pt x="7509900" y="1141686"/>
                </a:lnTo>
                <a:lnTo>
                  <a:pt x="7478478" y="1173108"/>
                </a:lnTo>
                <a:lnTo>
                  <a:pt x="7440797" y="1197058"/>
                </a:lnTo>
                <a:lnTo>
                  <a:pt x="7398073" y="1212319"/>
                </a:lnTo>
                <a:lnTo>
                  <a:pt x="7351522" y="1217676"/>
                </a:lnTo>
                <a:lnTo>
                  <a:pt x="202946" y="1217676"/>
                </a:lnTo>
                <a:lnTo>
                  <a:pt x="156394" y="1212319"/>
                </a:lnTo>
                <a:lnTo>
                  <a:pt x="113670" y="1197058"/>
                </a:lnTo>
                <a:lnTo>
                  <a:pt x="75989" y="1173108"/>
                </a:lnTo>
                <a:lnTo>
                  <a:pt x="44567" y="1141686"/>
                </a:lnTo>
                <a:lnTo>
                  <a:pt x="20617" y="1104005"/>
                </a:lnTo>
                <a:lnTo>
                  <a:pt x="5356" y="1061281"/>
                </a:lnTo>
                <a:lnTo>
                  <a:pt x="0" y="1014730"/>
                </a:lnTo>
                <a:lnTo>
                  <a:pt x="0" y="202946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326390" marR="152400" lvl="0" indent="-1210945" algn="ctr" defTabSz="914400" eaLnBrk="1" fontAlgn="auto" latinLnBrk="0" hangingPunct="1">
              <a:lnSpc>
                <a:spcPct val="187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Project:</a:t>
            </a: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-Electrochemical Biosensor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31C8B-A8A1-E953-34B1-4A0A66F449DE}"/>
              </a:ext>
            </a:extLst>
          </p:cNvPr>
          <p:cNvSpPr txBox="1"/>
          <p:nvPr/>
        </p:nvSpPr>
        <p:spPr>
          <a:xfrm>
            <a:off x="3429000" y="3786653"/>
            <a:ext cx="5257800" cy="534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6390" marR="152400" lvl="0" indent="-1210945" algn="ctr" defTabSz="914400" eaLnBrk="1" fontAlgn="auto" latinLnBrk="0" hangingPunct="1">
              <a:lnSpc>
                <a:spcPct val="187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A2FE41-30C3-CAD2-8341-AF7326781D21}"/>
              </a:ext>
            </a:extLst>
          </p:cNvPr>
          <p:cNvSpPr txBox="1"/>
          <p:nvPr/>
        </p:nvSpPr>
        <p:spPr>
          <a:xfrm>
            <a:off x="2857500" y="2932934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UNDER GUIDANCE  </a:t>
            </a:r>
            <a:r>
              <a:rPr kumimoji="0" lang="en-IN" sz="1800" b="1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IN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IN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rof.M.V.Kulkarni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5F004A-06C7-A096-6C0D-D5DC78C55570}"/>
              </a:ext>
            </a:extLst>
          </p:cNvPr>
          <p:cNvSpPr txBox="1"/>
          <p:nvPr/>
        </p:nvSpPr>
        <p:spPr>
          <a:xfrm>
            <a:off x="3009123" y="3534975"/>
            <a:ext cx="6097554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361315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Presented by:-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F20115-959E-634B-1E8B-AE7FBCC244F1}"/>
              </a:ext>
            </a:extLst>
          </p:cNvPr>
          <p:cNvSpPr txBox="1"/>
          <p:nvPr/>
        </p:nvSpPr>
        <p:spPr>
          <a:xfrm>
            <a:off x="1828800" y="6553199"/>
            <a:ext cx="8458200" cy="25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Department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Of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Electrical Engineering,</a:t>
            </a:r>
            <a:r>
              <a:rPr kumimoji="0" lang="en-US" sz="1400" b="0" i="0" u="none" strike="noStrike" kern="0" cap="none" spc="2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Sanjivani</a:t>
            </a:r>
            <a:r>
              <a:rPr kumimoji="0" lang="en-US" sz="14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COE,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-1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Kopargaon</a:t>
            </a:r>
            <a:endParaRPr kumimoji="0" lang="en-US" sz="1400" b="0" i="0" u="none" strike="noStrike" kern="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D39FC4-95B9-AC71-A49A-B98193667D0D}"/>
              </a:ext>
            </a:extLst>
          </p:cNvPr>
          <p:cNvCxnSpPr>
            <a:cxnSpLocks/>
          </p:cNvCxnSpPr>
          <p:nvPr/>
        </p:nvCxnSpPr>
        <p:spPr>
          <a:xfrm>
            <a:off x="6113442" y="4099024"/>
            <a:ext cx="4681" cy="20145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9EBB54C-ED0A-DC23-5A5A-A3D44EA3FF33}"/>
              </a:ext>
            </a:extLst>
          </p:cNvPr>
          <p:cNvSpPr txBox="1"/>
          <p:nvPr/>
        </p:nvSpPr>
        <p:spPr>
          <a:xfrm>
            <a:off x="6531338" y="4104522"/>
            <a:ext cx="1140542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Roll No.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CBFDD-3534-01CA-DAC3-AD634C0612B7}"/>
              </a:ext>
            </a:extLst>
          </p:cNvPr>
          <p:cNvSpPr txBox="1"/>
          <p:nvPr/>
        </p:nvSpPr>
        <p:spPr>
          <a:xfrm>
            <a:off x="3380311" y="3994842"/>
            <a:ext cx="282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1084CF-E08E-E4E5-72CC-AB1B558FF802}"/>
              </a:ext>
            </a:extLst>
          </p:cNvPr>
          <p:cNvSpPr txBox="1"/>
          <p:nvPr/>
        </p:nvSpPr>
        <p:spPr>
          <a:xfrm>
            <a:off x="6725265" y="4815208"/>
            <a:ext cx="1062824" cy="117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EDD10-4EE6-CF64-8A12-C2FC2854F343}"/>
              </a:ext>
            </a:extLst>
          </p:cNvPr>
          <p:cNvSpPr txBox="1"/>
          <p:nvPr/>
        </p:nvSpPr>
        <p:spPr>
          <a:xfrm>
            <a:off x="4159045" y="518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04D74B-12E1-41B4-DA7F-CBC412B8165A}"/>
              </a:ext>
            </a:extLst>
          </p:cNvPr>
          <p:cNvSpPr txBox="1"/>
          <p:nvPr/>
        </p:nvSpPr>
        <p:spPr>
          <a:xfrm>
            <a:off x="1415844" y="4397940"/>
            <a:ext cx="44516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                         Gaikwad Sayali </a:t>
            </a:r>
          </a:p>
          <a:p>
            <a:pPr fontAlgn="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                          Landge Payal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                          Gholap Harshad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                          Yuvare Atul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                          Kurasane Shivam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1A4344-A10F-D566-62F9-AA263C5040A3}"/>
              </a:ext>
            </a:extLst>
          </p:cNvPr>
          <p:cNvSpPr txBox="1"/>
          <p:nvPr/>
        </p:nvSpPr>
        <p:spPr>
          <a:xfrm>
            <a:off x="9043995" y="4070803"/>
            <a:ext cx="282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DC03C5-42EC-0891-2305-4F5B5A83F14A}"/>
              </a:ext>
            </a:extLst>
          </p:cNvPr>
          <p:cNvSpPr txBox="1"/>
          <p:nvPr/>
        </p:nvSpPr>
        <p:spPr>
          <a:xfrm>
            <a:off x="6786977" y="4557098"/>
            <a:ext cx="47466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                          Bornare Bablu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                          Shaikh Aliba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                          Pawar Shradhha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                   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Fatangare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Archana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C6601A-742D-055B-BE79-2C92126F6F06}"/>
              </a:ext>
            </a:extLst>
          </p:cNvPr>
          <p:cNvSpPr txBox="1"/>
          <p:nvPr/>
        </p:nvSpPr>
        <p:spPr>
          <a:xfrm>
            <a:off x="1054300" y="3932645"/>
            <a:ext cx="1140542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Roll No.</a:t>
            </a:r>
          </a:p>
        </p:txBody>
      </p:sp>
    </p:spTree>
    <p:extLst>
      <p:ext uri="{BB962C8B-B14F-4D97-AF65-F5344CB8AC3E}">
        <p14:creationId xmlns:p14="http://schemas.microsoft.com/office/powerpoint/2010/main" val="4248525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08E7-470E-9CA0-C593-77F7271C4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566" y="130047"/>
            <a:ext cx="9487153" cy="677108"/>
          </a:xfrm>
        </p:spPr>
        <p:txBody>
          <a:bodyPr/>
          <a:lstStyle/>
          <a:p>
            <a:pPr algn="ctr"/>
            <a:r>
              <a:rPr lang="en-IN" sz="4400" b="1" dirty="0"/>
              <a:t>Field Visit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387E8-9BEC-8C8E-5CE4-55F549826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541" y="1555724"/>
            <a:ext cx="6636775" cy="2986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C4AE98-54E9-CBAD-E0FF-0CD55E07072C}"/>
              </a:ext>
            </a:extLst>
          </p:cNvPr>
          <p:cNvSpPr txBox="1"/>
          <p:nvPr/>
        </p:nvSpPr>
        <p:spPr>
          <a:xfrm>
            <a:off x="1533831" y="5060009"/>
            <a:ext cx="7128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dirty="0">
                <a:latin typeface="Times New Roman" panose="02020603050405020304" pitchFamily="18" charset="0"/>
                <a:ea typeface="Adobe Song Std L" panose="02020300000000000000" pitchFamily="18" charset="-128"/>
                <a:cs typeface="Times New Roman" panose="02020603050405020304" pitchFamily="18" charset="0"/>
              </a:rPr>
              <a:t>-Guide by:-Prof. Gupta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2F9AC-8C7B-6599-A2B3-0507E13F31DC}"/>
              </a:ext>
            </a:extLst>
          </p:cNvPr>
          <p:cNvSpPr txBox="1"/>
          <p:nvPr/>
        </p:nvSpPr>
        <p:spPr>
          <a:xfrm>
            <a:off x="1828800" y="6553199"/>
            <a:ext cx="8458200" cy="25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Department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Of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Electrical Engineering,</a:t>
            </a:r>
            <a:r>
              <a:rPr kumimoji="0" lang="en-US" sz="1400" b="0" i="0" u="none" strike="noStrike" kern="0" cap="none" spc="2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Sanjivani</a:t>
            </a:r>
            <a:r>
              <a:rPr kumimoji="0" lang="en-US" sz="14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COE,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-1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Kopargaon</a:t>
            </a:r>
            <a:endParaRPr kumimoji="0" lang="en-US" sz="1400" b="0" i="0" u="none" strike="noStrike" kern="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10204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3465F7-8FCB-4701-28DC-75F20DBF57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138" y="130175"/>
            <a:ext cx="9486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ADAVANTAGE</a:t>
            </a:r>
            <a:endParaRPr lang="en-IN" sz="44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FB7E7E-C557-E1D5-D8A5-7141C3D88B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7506" y="1808078"/>
            <a:ext cx="67990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High Sensitivity</a:t>
            </a:r>
            <a:r>
              <a:rPr lang="en-US" sz="2400" dirty="0"/>
              <a:t>:-</a:t>
            </a:r>
            <a:r>
              <a:rPr lang="en-US" sz="2400" b="0" dirty="0"/>
              <a:t>Can detect very low concentrations of target molecules.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Specificity</a:t>
            </a:r>
            <a:r>
              <a:rPr lang="en-US" sz="2400" dirty="0"/>
              <a:t>:-</a:t>
            </a:r>
            <a:r>
              <a:rPr lang="en-US" sz="2400" b="0" dirty="0"/>
              <a:t>Uses selective bioreceptors for accurate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Rapid Response</a:t>
            </a:r>
            <a:r>
              <a:rPr lang="en-US" sz="2400" dirty="0"/>
              <a:t>:-</a:t>
            </a:r>
            <a:r>
              <a:rPr lang="en-US" sz="2400" b="0" dirty="0"/>
              <a:t>Provides quick results, often in real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Miniaturization</a:t>
            </a:r>
            <a:r>
              <a:rPr lang="en-US" sz="2400" dirty="0"/>
              <a:t>:</a:t>
            </a:r>
            <a:r>
              <a:rPr lang="en-US" sz="2400" b="0" dirty="0"/>
              <a:t>-Easily integrated into portable or wearable formats.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Cost-Effective</a:t>
            </a:r>
            <a:r>
              <a:rPr lang="en-US" sz="2400" dirty="0"/>
              <a:t>:-</a:t>
            </a:r>
            <a:r>
              <a:rPr lang="en-US" sz="2400" b="0" dirty="0"/>
              <a:t>Less expensive than traditional lab-based methods.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7C233-8870-2EE7-4171-A34ED994B5DC}"/>
              </a:ext>
            </a:extLst>
          </p:cNvPr>
          <p:cNvSpPr txBox="1"/>
          <p:nvPr/>
        </p:nvSpPr>
        <p:spPr>
          <a:xfrm>
            <a:off x="1828800" y="6553199"/>
            <a:ext cx="8458200" cy="25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Department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Of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Electrical Engineering,</a:t>
            </a:r>
            <a:r>
              <a:rPr kumimoji="0" lang="en-US" sz="1400" b="0" i="0" u="none" strike="noStrike" kern="0" cap="none" spc="2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Sanjivani</a:t>
            </a:r>
            <a:r>
              <a:rPr kumimoji="0" lang="en-US" sz="14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COE,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-1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Kopargaon</a:t>
            </a:r>
            <a:endParaRPr kumimoji="0" lang="en-US" sz="1400" b="0" i="0" u="none" strike="noStrike" kern="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93961-5EC0-4356-CFD6-300D61061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10" y="2530998"/>
            <a:ext cx="4554239" cy="224748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F11248-A814-263B-4F24-8BE894C46292}"/>
              </a:ext>
            </a:extLst>
          </p:cNvPr>
          <p:cNvCxnSpPr/>
          <p:nvPr/>
        </p:nvCxnSpPr>
        <p:spPr>
          <a:xfrm>
            <a:off x="7325030" y="1710814"/>
            <a:ext cx="0" cy="42573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459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B27EF2-E89E-3D01-75F3-98388787BC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3616" y="93149"/>
            <a:ext cx="9486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ED15-D506-9175-DAAA-39C8716473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1764" y="1201452"/>
            <a:ext cx="6777462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of Bioreceptor:-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Enzymes, antibodies, or DNA used as bioreceptors can degrade over time.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factors like temperature, pH, and humidity affect performance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2.Signal Interference:-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biological samples (e.g., blood, urine) contain multiple substances.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Non-specific interactions or impurities can distort the signal and reduce accuracy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Shelf Life:-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Biosensors often have a short operational life due to biological component degradation.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careful storage and handling.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5175C-6E4B-9564-8E6B-6185C3C9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614" y="2144616"/>
            <a:ext cx="4312623" cy="33458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691509-24C5-F98B-63FC-F082294CB359}"/>
              </a:ext>
            </a:extLst>
          </p:cNvPr>
          <p:cNvSpPr txBox="1"/>
          <p:nvPr/>
        </p:nvSpPr>
        <p:spPr>
          <a:xfrm>
            <a:off x="1828800" y="6553199"/>
            <a:ext cx="8458200" cy="25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Department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Of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Electrical Engineering,</a:t>
            </a:r>
            <a:r>
              <a:rPr kumimoji="0" lang="en-US" sz="1400" b="0" i="0" u="none" strike="noStrike" kern="0" cap="none" spc="2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Sanjivani</a:t>
            </a:r>
            <a:r>
              <a:rPr kumimoji="0" lang="en-US" sz="14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COE,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-1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Kopargaon</a:t>
            </a:r>
            <a:endParaRPr kumimoji="0" lang="en-US" sz="1400" b="0" i="0" u="none" strike="noStrike" kern="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E5D9DE-CFEF-14F4-20FD-97D7F4346E94}"/>
              </a:ext>
            </a:extLst>
          </p:cNvPr>
          <p:cNvCxnSpPr/>
          <p:nvPr/>
        </p:nvCxnSpPr>
        <p:spPr>
          <a:xfrm>
            <a:off x="7226709" y="1632156"/>
            <a:ext cx="0" cy="42573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93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68EB-BD73-0CD3-47DB-014436A18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423" y="80886"/>
            <a:ext cx="9487153" cy="830997"/>
          </a:xfrm>
        </p:spPr>
        <p:txBody>
          <a:bodyPr/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</a:t>
            </a:r>
            <a:endParaRPr lang="en-IN" sz="54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CD01B-4E52-C174-074C-05BEFDE37B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3199" y="1813440"/>
            <a:ext cx="646122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 4.Cost of Fabrication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dirty="0"/>
              <a:t>High-quality materials (e.g., nanomaterials, noble metals) and precision manufacturing increase cost.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dirty="0"/>
              <a:t>Scaling up for commercial production can be expensive.</a:t>
            </a:r>
            <a:endParaRPr lang="en-US" dirty="0"/>
          </a:p>
          <a:p>
            <a:pPr algn="l"/>
            <a:r>
              <a:rPr lang="en-IN" b="1" dirty="0"/>
              <a:t>5.Reproducibility Issue</a:t>
            </a:r>
          </a:p>
          <a:p>
            <a:pPr marL="342900" lvl="0" indent="-342900" algn="l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000" b="0" dirty="0">
                <a:latin typeface="Arial" panose="020B0604020202020204" pitchFamily="34" charset="0"/>
              </a:rPr>
              <a:t>Variability in sensor fabrication and biological element immobilization can lead to inconsistent results. </a:t>
            </a:r>
            <a:endParaRPr lang="en-US" sz="2000" b="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/>
              <a:t>6.Data Interpretation Complexity</a:t>
            </a:r>
          </a:p>
          <a:p>
            <a:pPr marL="342900" lvl="0" indent="-342900" algn="l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000" b="0" dirty="0">
                <a:latin typeface="Arial" panose="020B0604020202020204" pitchFamily="34" charset="0"/>
              </a:rPr>
              <a:t>Large datasets from biosensors require advanced algorithms or machine learning for accurate analysis. 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b="1" dirty="0"/>
          </a:p>
          <a:p>
            <a:pPr algn="l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CA188-101F-4865-6181-8AA7815245F4}"/>
              </a:ext>
            </a:extLst>
          </p:cNvPr>
          <p:cNvSpPr txBox="1"/>
          <p:nvPr/>
        </p:nvSpPr>
        <p:spPr>
          <a:xfrm>
            <a:off x="1828800" y="6553199"/>
            <a:ext cx="8458200" cy="25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Department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Of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Electrical Engineering,</a:t>
            </a:r>
            <a:r>
              <a:rPr kumimoji="0" lang="en-US" sz="1400" b="0" i="0" u="none" strike="noStrike" kern="0" cap="none" spc="2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Sanjivani</a:t>
            </a:r>
            <a:r>
              <a:rPr kumimoji="0" lang="en-US" sz="14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COE,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-1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Kopargaon</a:t>
            </a:r>
            <a:endParaRPr kumimoji="0" lang="en-US" sz="1400" b="0" i="0" u="none" strike="noStrike" kern="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C01A6-E70B-B195-5227-8AE1A7910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130" y="2059604"/>
            <a:ext cx="4312623" cy="33458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158317-2F16-74F5-5222-7C82A6CB07EC}"/>
              </a:ext>
            </a:extLst>
          </p:cNvPr>
          <p:cNvCxnSpPr/>
          <p:nvPr/>
        </p:nvCxnSpPr>
        <p:spPr>
          <a:xfrm>
            <a:off x="6872748" y="1671484"/>
            <a:ext cx="0" cy="42573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48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4CC228-1198-6591-2D3D-8C76AE20A0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5405" y="348836"/>
            <a:ext cx="105205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 ADVANCES IN ELECTROCHEMICAL BIOSENSORS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F73381-8CF4-6634-6471-F2039E8A29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0013" y="1854763"/>
            <a:ext cx="607776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Nanomaterials for Enhanced Sensitivity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</a:t>
            </a:r>
            <a:r>
              <a:rPr lang="en-US" alt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MXenes</a:t>
            </a:r>
            <a:r>
              <a:rPr lang="en-US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graphene, carbon nanotubes, and metal       nanoparticles to improve conductivity and surface area. 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materials enable ultra-sensitive detection of biomarkers in blood, sweat, and urine. 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Smartphone Integration &amp; IoT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Biosensors now connect with mobile apps for real-time data display and remote diagnostics. 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point-of-care testing and telemedicine applications. 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56EA40-AE0E-8105-C90A-CACAD6230877}"/>
              </a:ext>
            </a:extLst>
          </p:cNvPr>
          <p:cNvSpPr txBox="1"/>
          <p:nvPr/>
        </p:nvSpPr>
        <p:spPr>
          <a:xfrm>
            <a:off x="1828800" y="6553199"/>
            <a:ext cx="8458200" cy="25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Department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Of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Electrical Engineering,</a:t>
            </a:r>
            <a:r>
              <a:rPr kumimoji="0" lang="en-US" sz="1400" b="0" i="0" u="none" strike="noStrike" kern="0" cap="none" spc="2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Sanjivani</a:t>
            </a:r>
            <a:r>
              <a:rPr kumimoji="0" lang="en-US" sz="14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COE,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-1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Kopargaon</a:t>
            </a:r>
            <a:endParaRPr kumimoji="0" lang="en-US" sz="1400" b="0" i="0" u="none" strike="noStrike" kern="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026" name="Picture 2" descr="Nanotechnology's Past, Present, and Future">
            <a:extLst>
              <a:ext uri="{FF2B5EF4-FFF2-40B4-BE49-F238E27FC236}">
                <a16:creationId xmlns:a16="http://schemas.microsoft.com/office/drawing/2014/main" id="{C71D62B2-9C7A-95D9-6861-970B1EB60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974" y="2300748"/>
            <a:ext cx="4454013" cy="29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C2773C-52E6-196C-FDB0-D4E63BB99E9E}"/>
              </a:ext>
            </a:extLst>
          </p:cNvPr>
          <p:cNvCxnSpPr>
            <a:cxnSpLocks/>
          </p:cNvCxnSpPr>
          <p:nvPr/>
        </p:nvCxnSpPr>
        <p:spPr>
          <a:xfrm>
            <a:off x="6794090" y="1661652"/>
            <a:ext cx="0" cy="41787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690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8" descr="WhatsApp Image 2025-09-13 at 8.21.35 PM.jpeg">
            <a:extLst>
              <a:ext uri="{FF2B5EF4-FFF2-40B4-BE49-F238E27FC236}">
                <a16:creationId xmlns:a16="http://schemas.microsoft.com/office/drawing/2014/main" id="{4EFA1545-2392-F9D1-F15C-AA840329BC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3889" b="33889"/>
          <a:stretch>
            <a:fillRect/>
          </a:stretch>
        </p:blipFill>
        <p:spPr>
          <a:xfrm>
            <a:off x="0" y="1045030"/>
            <a:ext cx="12192000" cy="3158922"/>
          </a:xfr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3B020B-F220-DC6B-DF05-7C78E82B0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725" y="3796196"/>
            <a:ext cx="11007725" cy="250031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endParaRPr lang="en-US" dirty="0"/>
          </a:p>
          <a:p>
            <a:r>
              <a:rPr lang="en-US" dirty="0"/>
              <a:t>1. </a:t>
            </a:r>
            <a:r>
              <a:rPr lang="en-US" sz="3400" dirty="0" err="1"/>
              <a:t>Bioreceptor</a:t>
            </a:r>
            <a:r>
              <a:rPr lang="en-US" dirty="0"/>
              <a:t> → </a:t>
            </a:r>
            <a:r>
              <a:rPr lang="en-US" b="0" dirty="0"/>
              <a:t>The biological part that catches the target (e.g., enzyme, antibody, DNA, microbes).</a:t>
            </a:r>
          </a:p>
          <a:p>
            <a:endParaRPr lang="en-US" b="0" dirty="0"/>
          </a:p>
          <a:p>
            <a:r>
              <a:rPr lang="en-US" dirty="0"/>
              <a:t>2. </a:t>
            </a:r>
            <a:r>
              <a:rPr lang="en-US" sz="3400" dirty="0"/>
              <a:t>Transducer</a:t>
            </a:r>
            <a:r>
              <a:rPr lang="en-US" dirty="0"/>
              <a:t> → </a:t>
            </a:r>
            <a:r>
              <a:rPr lang="en-US" b="0" dirty="0"/>
              <a:t>Changes this biological reaction into an electrical signal (uses electrodes).</a:t>
            </a:r>
          </a:p>
          <a:p>
            <a:endParaRPr lang="en-US" b="0" dirty="0"/>
          </a:p>
          <a:p>
            <a:r>
              <a:rPr lang="en-US" dirty="0"/>
              <a:t>3. </a:t>
            </a:r>
            <a:r>
              <a:rPr lang="en-US" sz="3400" dirty="0"/>
              <a:t>Electronics</a:t>
            </a:r>
            <a:r>
              <a:rPr lang="en-US" dirty="0"/>
              <a:t> → </a:t>
            </a:r>
            <a:r>
              <a:rPr lang="en-US" b="0" dirty="0"/>
              <a:t>Makes the signal stronger and cleaner.</a:t>
            </a:r>
          </a:p>
          <a:p>
            <a:endParaRPr lang="en-US" dirty="0"/>
          </a:p>
          <a:p>
            <a:r>
              <a:rPr lang="en-US" dirty="0"/>
              <a:t>4. </a:t>
            </a:r>
            <a:r>
              <a:rPr lang="en-US" sz="3400" dirty="0"/>
              <a:t>Display</a:t>
            </a:r>
            <a:r>
              <a:rPr lang="en-US" dirty="0"/>
              <a:t> → </a:t>
            </a:r>
            <a:r>
              <a:rPr lang="en-US" b="0" dirty="0"/>
              <a:t>Shows the result (on screen, mobile, etc.).</a:t>
            </a: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D28E8F7F-BD00-5820-5360-3EA53F54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138" y="204708"/>
            <a:ext cx="9486900" cy="6129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Structure of Electrochemical Biosensor</a:t>
            </a:r>
          </a:p>
        </p:txBody>
      </p:sp>
      <p:pic>
        <p:nvPicPr>
          <p:cNvPr id="7" name="Picture Placeholder 8" descr="WhatsApp Image 2025-09-13 at 8.21.35 PM.jpeg">
            <a:extLst>
              <a:ext uri="{FF2B5EF4-FFF2-40B4-BE49-F238E27FC236}">
                <a16:creationId xmlns:a16="http://schemas.microsoft.com/office/drawing/2014/main" id="{99ED1D02-C015-0904-5A8F-7C2A5D4F9B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889" b="33889"/>
          <a:stretch>
            <a:fillRect/>
          </a:stretch>
        </p:blipFill>
        <p:spPr>
          <a:xfrm>
            <a:off x="1285722" y="1140542"/>
            <a:ext cx="9301316" cy="27923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2F9A1E-FE3F-BF27-1741-BA2FFBB57800}"/>
              </a:ext>
            </a:extLst>
          </p:cNvPr>
          <p:cNvSpPr txBox="1"/>
          <p:nvPr/>
        </p:nvSpPr>
        <p:spPr>
          <a:xfrm>
            <a:off x="1828800" y="6553199"/>
            <a:ext cx="8458200" cy="25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Department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Of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Electrical Engineering,</a:t>
            </a:r>
            <a:r>
              <a:rPr kumimoji="0" lang="en-US" sz="1400" b="0" i="0" u="none" strike="noStrike" kern="0" cap="none" spc="2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Sanjivani</a:t>
            </a:r>
            <a:r>
              <a:rPr kumimoji="0" lang="en-US" sz="14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COE,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-1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Kopargaon</a:t>
            </a:r>
            <a:endParaRPr kumimoji="0" lang="en-US" sz="1400" b="0" i="0" u="none" strike="noStrike" kern="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98328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29184AEC-8CB3-73A3-09F2-2A186C270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919" y="100636"/>
            <a:ext cx="9486900" cy="919401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8BA34BD-0AEC-523E-7B86-F5C8BB2EA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831" y="4689987"/>
            <a:ext cx="11006138" cy="2880852"/>
          </a:xfrm>
          <a:noFill/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numCol="1"/>
          <a:lstStyle/>
          <a:p>
            <a:r>
              <a:rPr lang="en-US" sz="2400" b="0" dirty="0">
                <a:solidFill>
                  <a:schemeClr val="tx1"/>
                </a:solidFill>
              </a:rPr>
              <a:t>An electrochemical biosensor is a powerful, portable, and cost-effective tool that uses a biological recognition system and an electrochemical transducer to detect analytes in medical, environmental, food, and industrial fields.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AC4143-1A67-B6FB-7EE8-5F53FC262691}"/>
              </a:ext>
            </a:extLst>
          </p:cNvPr>
          <p:cNvSpPr txBox="1"/>
          <p:nvPr/>
        </p:nvSpPr>
        <p:spPr>
          <a:xfrm>
            <a:off x="1828800" y="6553199"/>
            <a:ext cx="8458200" cy="25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Department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Of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Electrical Engineering,</a:t>
            </a:r>
            <a:r>
              <a:rPr kumimoji="0" lang="en-US" sz="1400" b="0" i="0" u="none" strike="noStrike" kern="0" cap="none" spc="2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Sanjivani</a:t>
            </a:r>
            <a:r>
              <a:rPr kumimoji="0" lang="en-US" sz="14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COE,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-1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Kopargaon</a:t>
            </a:r>
            <a:endParaRPr kumimoji="0" lang="en-US" sz="1400" b="0" i="0" u="none" strike="noStrike" kern="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026" name="Picture 2" descr="SUMMARY Word Written on Wood Cubes. Sunny Background Stock Photo ...">
            <a:extLst>
              <a:ext uri="{FF2B5EF4-FFF2-40B4-BE49-F238E27FC236}">
                <a16:creationId xmlns:a16="http://schemas.microsoft.com/office/drawing/2014/main" id="{EC7F1DE7-D704-B237-9BB9-E66F3E1B5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" t="6308" r="2871" b="7814"/>
          <a:stretch>
            <a:fillRect/>
          </a:stretch>
        </p:blipFill>
        <p:spPr bwMode="auto">
          <a:xfrm>
            <a:off x="3598069" y="1249770"/>
            <a:ext cx="4995861" cy="321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55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85514A-A90D-E320-7E1A-5763AA03D172}"/>
              </a:ext>
            </a:extLst>
          </p:cNvPr>
          <p:cNvSpPr txBox="1"/>
          <p:nvPr/>
        </p:nvSpPr>
        <p:spPr>
          <a:xfrm>
            <a:off x="1489587" y="4741531"/>
            <a:ext cx="9212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Valuable Time</a:t>
            </a:r>
          </a:p>
        </p:txBody>
      </p:sp>
      <p:pic>
        <p:nvPicPr>
          <p:cNvPr id="5" name="Picture Placeholder 8" descr="WhatsApp Image 2025-09-13 at 12.39.48 AM.jpeg">
            <a:extLst>
              <a:ext uri="{FF2B5EF4-FFF2-40B4-BE49-F238E27FC236}">
                <a16:creationId xmlns:a16="http://schemas.microsoft.com/office/drawing/2014/main" id="{5945AC31-FDFF-A672-726C-2DECA9DCB9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889" b="33889"/>
          <a:stretch>
            <a:fillRect/>
          </a:stretch>
        </p:blipFill>
        <p:spPr>
          <a:xfrm>
            <a:off x="904566" y="1157652"/>
            <a:ext cx="10323871" cy="33258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A97C74-5E19-5C2B-8DBA-2291977DA6F3}"/>
              </a:ext>
            </a:extLst>
          </p:cNvPr>
          <p:cNvSpPr txBox="1"/>
          <p:nvPr/>
        </p:nvSpPr>
        <p:spPr>
          <a:xfrm>
            <a:off x="1828800" y="6553199"/>
            <a:ext cx="8458200" cy="25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Department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Of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Electrical Engineering,</a:t>
            </a:r>
            <a:r>
              <a:rPr kumimoji="0" lang="en-US" sz="1400" b="0" i="0" u="none" strike="noStrike" kern="0" cap="none" spc="2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Sanjivani</a:t>
            </a:r>
            <a:r>
              <a:rPr kumimoji="0" lang="en-US" sz="14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COE,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-1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Kopargaon</a:t>
            </a:r>
            <a:endParaRPr kumimoji="0" lang="en-US" sz="1400" b="0" i="0" u="none" strike="noStrike" kern="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862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3C440B-B07E-4814-F1B5-1770B961D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138" y="141844"/>
            <a:ext cx="9486900" cy="738664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A3BF7B-C6D8-B5FE-9B83-1BDF9FA02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806245" y="984423"/>
            <a:ext cx="8337756" cy="213098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Electrochemical Biosensor:-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619B167-5F09-69C4-1111-9008A535C0D2}"/>
              </a:ext>
            </a:extLst>
          </p:cNvPr>
          <p:cNvSpPr txBox="1">
            <a:spLocks/>
          </p:cNvSpPr>
          <p:nvPr/>
        </p:nvSpPr>
        <p:spPr>
          <a:xfrm>
            <a:off x="589935" y="2782687"/>
            <a:ext cx="6390968" cy="350842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0">
              <a:defRPr sz="2800" b="1" i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device that uses a biological element (like enzyme, antibody, or DNA) and an electrode to detect a specific </a:t>
            </a:r>
            <a:r>
              <a:rPr lang="en-US" b="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substance.It</a:t>
            </a:r>
            <a:r>
              <a:rPr lang="en-US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converts the biological reaction into an electrical signal that can be measured.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5FCE18-22C0-E418-DFC8-F909F9C95A29}"/>
              </a:ext>
            </a:extLst>
          </p:cNvPr>
          <p:cNvSpPr txBox="1"/>
          <p:nvPr/>
        </p:nvSpPr>
        <p:spPr>
          <a:xfrm>
            <a:off x="1828800" y="6553199"/>
            <a:ext cx="8458200" cy="25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Department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Of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Electrical Engineering,</a:t>
            </a:r>
            <a:r>
              <a:rPr kumimoji="0" lang="en-US" sz="1400" b="0" i="0" u="none" strike="noStrike" kern="0" cap="none" spc="2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Sanjivani</a:t>
            </a:r>
            <a:r>
              <a:rPr kumimoji="0" lang="en-US" sz="14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COE,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-1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Kopargaon</a:t>
            </a:r>
            <a:endParaRPr kumimoji="0" lang="en-US" sz="1400" b="0" i="0" u="none" strike="noStrike" kern="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E7B35E8-E6EB-BC19-ACDE-4F1E5CDF9CA7}"/>
              </a:ext>
            </a:extLst>
          </p:cNvPr>
          <p:cNvCxnSpPr>
            <a:cxnSpLocks/>
          </p:cNvCxnSpPr>
          <p:nvPr/>
        </p:nvCxnSpPr>
        <p:spPr>
          <a:xfrm>
            <a:off x="6971070" y="2379406"/>
            <a:ext cx="0" cy="36281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FEEF21-5936-0A93-2C8D-2A3B5176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948" y="2285308"/>
            <a:ext cx="3704304" cy="37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7">
            <a:extLst>
              <a:ext uri="{FF2B5EF4-FFF2-40B4-BE49-F238E27FC236}">
                <a16:creationId xmlns:a16="http://schemas.microsoft.com/office/drawing/2014/main" id="{1C1064CD-E810-797C-79AD-887B28CEF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138" y="130175"/>
            <a:ext cx="94869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/>
              <a:t>TYPE OF BIOSENSOR</a:t>
            </a:r>
            <a:endParaRPr lang="en-IN" sz="6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9BA1F-EA73-81E3-C210-98B935C4DDD4}"/>
              </a:ext>
            </a:extLst>
          </p:cNvPr>
          <p:cNvSpPr txBox="1"/>
          <p:nvPr/>
        </p:nvSpPr>
        <p:spPr>
          <a:xfrm>
            <a:off x="1828800" y="6553199"/>
            <a:ext cx="8458200" cy="25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Department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Of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Electrical Engineering,</a:t>
            </a:r>
            <a:r>
              <a:rPr kumimoji="0" lang="en-US" sz="1400" b="0" i="0" u="none" strike="noStrike" kern="0" cap="none" spc="2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Sanjivani</a:t>
            </a:r>
            <a:r>
              <a:rPr kumimoji="0" lang="en-US" sz="14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COE,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-1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Kopargaon</a:t>
            </a:r>
            <a:endParaRPr kumimoji="0" lang="en-US" sz="1400" b="0" i="0" u="none" strike="noStrike" kern="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BBAAE39-68E8-8F33-B3D0-ACC96EBB5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154583"/>
              </p:ext>
            </p:extLst>
          </p:nvPr>
        </p:nvGraphicFramePr>
        <p:xfrm>
          <a:off x="2376488" y="1327488"/>
          <a:ext cx="7332980" cy="46859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0180">
                  <a:extLst>
                    <a:ext uri="{9D8B030D-6E8A-4147-A177-3AD203B41FA5}">
                      <a16:colId xmlns:a16="http://schemas.microsoft.com/office/drawing/2014/main" val="30867718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194501801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947105135"/>
                    </a:ext>
                  </a:extLst>
                </a:gridCol>
              </a:tblGrid>
              <a:tr h="5356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Biosensor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402121"/>
                  </a:ext>
                </a:extLst>
              </a:tr>
              <a:tr h="12242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Electrochemical Biosensor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Measures electrical signals from biochemical reactions</a:t>
                      </a:r>
                    </a:p>
                    <a:p>
                      <a:pPr algn="l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Glucose sensor for diabetes monitoring</a:t>
                      </a: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315320"/>
                  </a:ext>
                </a:extLst>
              </a:tr>
              <a:tr h="14537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Optical Biosensor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Uses light (absorbance, fluorescence, etc.) to detect biological interactions</a:t>
                      </a:r>
                    </a:p>
                    <a:p>
                      <a:pPr algn="l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DNA microarray for genetic analysis</a:t>
                      </a: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9958776"/>
                  </a:ext>
                </a:extLst>
              </a:tr>
              <a:tr h="99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Piezoelectric Biosensor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Detects changes in mass or mechanical vibrations</a:t>
                      </a:r>
                    </a:p>
                    <a:p>
                      <a:pPr algn="l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Pathogen detection in food samples</a:t>
                      </a: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96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888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11F9D24-815A-2FBA-B84B-8FF2F4D05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899579"/>
              </p:ext>
            </p:extLst>
          </p:nvPr>
        </p:nvGraphicFramePr>
        <p:xfrm>
          <a:off x="2428009" y="1232064"/>
          <a:ext cx="7335981" cy="49356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5327">
                  <a:extLst>
                    <a:ext uri="{9D8B030D-6E8A-4147-A177-3AD203B41FA5}">
                      <a16:colId xmlns:a16="http://schemas.microsoft.com/office/drawing/2014/main" val="1041175971"/>
                    </a:ext>
                  </a:extLst>
                </a:gridCol>
                <a:gridCol w="2445327">
                  <a:extLst>
                    <a:ext uri="{9D8B030D-6E8A-4147-A177-3AD203B41FA5}">
                      <a16:colId xmlns:a16="http://schemas.microsoft.com/office/drawing/2014/main" val="4222223668"/>
                    </a:ext>
                  </a:extLst>
                </a:gridCol>
                <a:gridCol w="2445327">
                  <a:extLst>
                    <a:ext uri="{9D8B030D-6E8A-4147-A177-3AD203B41FA5}">
                      <a16:colId xmlns:a16="http://schemas.microsoft.com/office/drawing/2014/main" val="583065152"/>
                    </a:ext>
                  </a:extLst>
                </a:gridCol>
              </a:tblGrid>
              <a:tr h="17549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Thermal Biosensor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Measures heat changes from biochemical reactions</a:t>
                      </a: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Enzyme-based urea sensor</a:t>
                      </a: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6423504"/>
                  </a:ext>
                </a:extLst>
              </a:tr>
              <a:tr h="1425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Immunosensor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Uses antibodies to detect specific antigens</a:t>
                      </a: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COVID-19 rapid antigen test</a:t>
                      </a: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727966"/>
                  </a:ext>
                </a:extLst>
              </a:tr>
              <a:tr h="17549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Enzymatic Biosensor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Uses enzymes to catalyze reactions and detect analytes</a:t>
                      </a: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Lactate sensor in sports medicine</a:t>
                      </a: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68993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63E774B-F70C-4470-4F8F-924020A877D2}"/>
              </a:ext>
            </a:extLst>
          </p:cNvPr>
          <p:cNvSpPr txBox="1"/>
          <p:nvPr/>
        </p:nvSpPr>
        <p:spPr>
          <a:xfrm>
            <a:off x="2497394" y="104612"/>
            <a:ext cx="8318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OF BIOSENSOR</a:t>
            </a:r>
            <a:endParaRPr lang="en-I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05615-05A5-CA21-C518-22E2ADDAA1AF}"/>
              </a:ext>
            </a:extLst>
          </p:cNvPr>
          <p:cNvSpPr txBox="1"/>
          <p:nvPr/>
        </p:nvSpPr>
        <p:spPr>
          <a:xfrm>
            <a:off x="1828800" y="6553199"/>
            <a:ext cx="8458200" cy="25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Department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Of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Electrical Engineering,</a:t>
            </a:r>
            <a:r>
              <a:rPr kumimoji="0" lang="en-US" sz="1400" b="0" i="0" u="none" strike="noStrike" kern="0" cap="none" spc="2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Sanjivani</a:t>
            </a:r>
            <a:r>
              <a:rPr kumimoji="0" lang="en-US" sz="14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COE,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-1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Kopargaon</a:t>
            </a:r>
            <a:endParaRPr kumimoji="0" lang="en-US" sz="1400" b="0" i="0" u="none" strike="noStrike" kern="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102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7">
            <a:extLst>
              <a:ext uri="{FF2B5EF4-FFF2-40B4-BE49-F238E27FC236}">
                <a16:creationId xmlns:a16="http://schemas.microsoft.com/office/drawing/2014/main" id="{A2753469-3B92-FE69-BECB-CF980DF86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02" y="228498"/>
            <a:ext cx="9486900" cy="762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Types Of Electrochemical Detection</a:t>
            </a:r>
            <a:endParaRPr lang="en-IN" sz="4000" b="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BC9C07-3D02-B68D-30BE-377C67A1BA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3199" y="1420718"/>
            <a:ext cx="6077769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Amperometric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based,highly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sensitive.</a:t>
            </a:r>
          </a:p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Potentiometric:-</a:t>
            </a: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Voltage-based, ideal for ion detection.</a:t>
            </a:r>
          </a:p>
          <a:p>
            <a:pPr marL="342900" indent="-342900" algn="l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Conductometric Conductivity:-</a:t>
            </a: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based, simple and fast.</a:t>
            </a:r>
          </a:p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Voltammetric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sweep for detailed analysis. </a:t>
            </a:r>
          </a:p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Impedimetric:-</a:t>
            </a: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resistance and capacitance changes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AEEF18-1614-4016-B844-34853BC5D26C}"/>
              </a:ext>
            </a:extLst>
          </p:cNvPr>
          <p:cNvCxnSpPr/>
          <p:nvPr/>
        </p:nvCxnSpPr>
        <p:spPr>
          <a:xfrm>
            <a:off x="6705600" y="1420718"/>
            <a:ext cx="0" cy="44786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364B671-0DEB-9B81-42CA-D054D5A87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243" y="2182762"/>
            <a:ext cx="5329547" cy="30185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B2CE0-9F2B-6B96-2C41-E7DA62454A25}"/>
              </a:ext>
            </a:extLst>
          </p:cNvPr>
          <p:cNvSpPr txBox="1"/>
          <p:nvPr/>
        </p:nvSpPr>
        <p:spPr>
          <a:xfrm>
            <a:off x="1828800" y="6553199"/>
            <a:ext cx="8458200" cy="25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Department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Of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Electrical Engineering,</a:t>
            </a:r>
            <a:r>
              <a:rPr kumimoji="0" lang="en-US" sz="1400" b="0" i="0" u="none" strike="noStrike" kern="0" cap="none" spc="2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Sanjivani</a:t>
            </a:r>
            <a:r>
              <a:rPr kumimoji="0" lang="en-US" sz="14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COE,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-1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Kopargaon</a:t>
            </a:r>
            <a:endParaRPr kumimoji="0" lang="en-US" sz="1400" b="0" i="0" u="none" strike="noStrike" kern="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0974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F546BB9-380A-D042-63C2-892B09C3A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138" y="51475"/>
            <a:ext cx="9486900" cy="919401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6A9842-ADC3-FD32-E02A-53DBCA156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850" y="1456869"/>
            <a:ext cx="6390821" cy="476497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🏥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Use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blood sugar (glucose meter).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cancer markers, cholesterol, uric acid, lactate.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viruses/bacteria (HIV, COVID-19, TB).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🌍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Use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pesticides, herbicides, heavy metals, phenols, hormones (like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estradiol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pollutants in wastewater.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air and soil quality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Placeholder 8" descr="WhatsApp Image 2025-09-13 at 12.03.48 AM.jpeg">
            <a:extLst>
              <a:ext uri="{FF2B5EF4-FFF2-40B4-BE49-F238E27FC236}">
                <a16:creationId xmlns:a16="http://schemas.microsoft.com/office/drawing/2014/main" id="{810E8FD2-74FA-1066-E608-ACD2262966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67" r="16667"/>
          <a:stretch>
            <a:fillRect/>
          </a:stretch>
        </p:blipFill>
        <p:spPr>
          <a:xfrm>
            <a:off x="7267472" y="1799303"/>
            <a:ext cx="4572001" cy="39427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440893-54C0-B1F5-0C13-907E2CF0D9AD}"/>
              </a:ext>
            </a:extLst>
          </p:cNvPr>
          <p:cNvSpPr txBox="1"/>
          <p:nvPr/>
        </p:nvSpPr>
        <p:spPr>
          <a:xfrm>
            <a:off x="1828800" y="6553199"/>
            <a:ext cx="8458200" cy="25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Department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Of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Electrical Engineering,</a:t>
            </a:r>
            <a:r>
              <a:rPr kumimoji="0" lang="en-US" sz="1400" b="0" i="0" u="none" strike="noStrike" kern="0" cap="none" spc="2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Sanjivani</a:t>
            </a:r>
            <a:r>
              <a:rPr kumimoji="0" lang="en-US" sz="14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COE,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-1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Kopargaon</a:t>
            </a:r>
            <a:endParaRPr kumimoji="0" lang="en-US" sz="1400" b="0" i="0" u="none" strike="noStrike" kern="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96E74F-431C-776A-D676-AC91EB14FB07}"/>
              </a:ext>
            </a:extLst>
          </p:cNvPr>
          <p:cNvCxnSpPr/>
          <p:nvPr/>
        </p:nvCxnSpPr>
        <p:spPr>
          <a:xfrm>
            <a:off x="6695767" y="1641987"/>
            <a:ext cx="0" cy="42573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339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85D9E-EDF4-EC26-3924-A743D7AD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566" y="130047"/>
            <a:ext cx="9487153" cy="830997"/>
          </a:xfrm>
        </p:spPr>
        <p:txBody>
          <a:bodyPr/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en-IN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450B54-A43E-C33A-162D-6A5B4F315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851" y="1481137"/>
            <a:ext cx="6864350" cy="460941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🍎 Food Use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0" dirty="0"/>
              <a:t>Detect harmful germs (Salmonella, E. coli).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0" dirty="0"/>
              <a:t>Test freshness of fish/meat.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0" dirty="0"/>
              <a:t>Check additives, toxins, and GMOs</a:t>
            </a:r>
          </a:p>
          <a:p>
            <a:endParaRPr lang="en-US" sz="2000" dirty="0"/>
          </a:p>
          <a:p>
            <a:r>
              <a:rPr lang="en-US" dirty="0"/>
              <a:t>⚙️ Industrial Use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0" dirty="0"/>
              <a:t>Control fermentation in industries.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0" dirty="0"/>
              <a:t>Monitor enzyme activity</a:t>
            </a:r>
            <a:r>
              <a:rPr lang="en-US" sz="2000" dirty="0"/>
              <a:t>.</a:t>
            </a:r>
          </a:p>
        </p:txBody>
      </p:sp>
      <p:pic>
        <p:nvPicPr>
          <p:cNvPr id="5" name="Picture Placeholder 7" descr="WhatsApp Image 2025-09-13 at 12.24.06 AM.jpeg">
            <a:extLst>
              <a:ext uri="{FF2B5EF4-FFF2-40B4-BE49-F238E27FC236}">
                <a16:creationId xmlns:a16="http://schemas.microsoft.com/office/drawing/2014/main" id="{F954EF06-D8E1-2FC0-3E1D-3C7AC91D3E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67" r="16667"/>
          <a:stretch>
            <a:fillRect/>
          </a:stretch>
        </p:blipFill>
        <p:spPr>
          <a:xfrm>
            <a:off x="7011831" y="1592824"/>
            <a:ext cx="4487802" cy="4139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DD50C8-17F8-615C-C173-68D45081D189}"/>
              </a:ext>
            </a:extLst>
          </p:cNvPr>
          <p:cNvSpPr txBox="1"/>
          <p:nvPr/>
        </p:nvSpPr>
        <p:spPr>
          <a:xfrm>
            <a:off x="1828800" y="6553199"/>
            <a:ext cx="8458200" cy="25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Department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Of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Electrical Engineering,</a:t>
            </a:r>
            <a:r>
              <a:rPr kumimoji="0" lang="en-US" sz="1400" b="0" i="0" u="none" strike="noStrike" kern="0" cap="none" spc="2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Sanjivani</a:t>
            </a:r>
            <a:r>
              <a:rPr kumimoji="0" lang="en-US" sz="14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COE,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-1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Kopargaon</a:t>
            </a:r>
            <a:endParaRPr kumimoji="0" lang="en-US" sz="1400" b="0" i="0" u="none" strike="noStrike" kern="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5496DC-AE0F-8848-6B64-FDD460928AC1}"/>
              </a:ext>
            </a:extLst>
          </p:cNvPr>
          <p:cNvCxnSpPr>
            <a:cxnSpLocks/>
          </p:cNvCxnSpPr>
          <p:nvPr/>
        </p:nvCxnSpPr>
        <p:spPr>
          <a:xfrm>
            <a:off x="6017341" y="1297858"/>
            <a:ext cx="0" cy="46083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26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5B72-08C7-7CE8-3B78-016F9D13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423" y="267699"/>
            <a:ext cx="9487153" cy="553998"/>
          </a:xfrm>
        </p:spPr>
        <p:txBody>
          <a:bodyPr/>
          <a:lstStyle/>
          <a:p>
            <a:r>
              <a:rPr lang="en-US" b="1" dirty="0"/>
              <a:t>College project about Electrochemical biosensor</a:t>
            </a:r>
            <a:endParaRPr lang="en-IN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C1B81-A53C-A4C2-C8C0-DAAE6849E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1689" y="1854700"/>
            <a:ext cx="6235084" cy="3877985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Robotic Arm</a:t>
            </a:r>
            <a:r>
              <a:rPr lang="en-US" b="0" dirty="0"/>
              <a:t>:-</a:t>
            </a:r>
          </a:p>
          <a:p>
            <a:pPr algn="just"/>
            <a:r>
              <a:rPr lang="en-US" b="0" dirty="0"/>
              <a:t>                          In our college Mechatronic department student develop a robotic arm which helps to disabled people by there hand from birth or any </a:t>
            </a:r>
            <a:r>
              <a:rPr lang="en-US" b="0" dirty="0" err="1"/>
              <a:t>accident.This</a:t>
            </a:r>
            <a:r>
              <a:rPr lang="en-US" b="0" dirty="0"/>
              <a:t> arm perform some basic work which essential in our day to day life.</a:t>
            </a:r>
          </a:p>
          <a:p>
            <a:r>
              <a:rPr lang="en-US" b="0" dirty="0"/>
              <a:t>    - </a:t>
            </a:r>
            <a:r>
              <a:rPr lang="en-US" i="1" dirty="0"/>
              <a:t>Reference by </a:t>
            </a:r>
            <a:r>
              <a:rPr lang="en-US" i="1" dirty="0" err="1"/>
              <a:t>prof.Kulkarni</a:t>
            </a:r>
            <a:r>
              <a:rPr lang="en-US" i="1" dirty="0"/>
              <a:t>.</a:t>
            </a:r>
          </a:p>
          <a:p>
            <a:endParaRPr lang="en-IN" b="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ED66A0-CB29-C262-E232-B68E2FB2B9C5}"/>
              </a:ext>
            </a:extLst>
          </p:cNvPr>
          <p:cNvCxnSpPr/>
          <p:nvPr/>
        </p:nvCxnSpPr>
        <p:spPr>
          <a:xfrm>
            <a:off x="7226709" y="1632156"/>
            <a:ext cx="0" cy="42573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090B511-86F1-94B6-67FF-96739DB43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45" y="1854699"/>
            <a:ext cx="3877985" cy="38779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0CBC8F-E451-728D-66A8-CA7F2FDADF73}"/>
              </a:ext>
            </a:extLst>
          </p:cNvPr>
          <p:cNvSpPr txBox="1"/>
          <p:nvPr/>
        </p:nvSpPr>
        <p:spPr>
          <a:xfrm>
            <a:off x="1828800" y="6553199"/>
            <a:ext cx="8458200" cy="25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Department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Of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Electrical Engineering,</a:t>
            </a:r>
            <a:r>
              <a:rPr kumimoji="0" lang="en-US" sz="1400" b="0" i="0" u="none" strike="noStrike" kern="0" cap="none" spc="2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Sanjivani</a:t>
            </a:r>
            <a:r>
              <a:rPr kumimoji="0" lang="en-US" sz="14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COE,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-1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Kopargaon</a:t>
            </a:r>
            <a:endParaRPr kumimoji="0" lang="en-US" sz="1400" b="0" i="0" u="none" strike="noStrike" kern="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3318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3BCE1-BC38-0B5B-67AD-3AEBE0BD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00" y="247673"/>
            <a:ext cx="9487153" cy="553998"/>
          </a:xfrm>
        </p:spPr>
        <p:txBody>
          <a:bodyPr/>
          <a:lstStyle/>
          <a:p>
            <a:r>
              <a:rPr lang="en-US" b="1" dirty="0"/>
              <a:t>College project about Electrochemical biosensor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4B2F9-A3E3-DBDC-9361-94849B436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850" y="1481074"/>
            <a:ext cx="11006455" cy="762254"/>
          </a:xfrm>
        </p:spPr>
        <p:txBody>
          <a:bodyPr/>
          <a:lstStyle/>
          <a:p>
            <a:r>
              <a:rPr lang="en-US" dirty="0"/>
              <a:t>2) Fermentation Tank by using Sensor:-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5CB85-6B52-FBFF-88FC-64AD560CB32C}"/>
              </a:ext>
            </a:extLst>
          </p:cNvPr>
          <p:cNvSpPr txBox="1"/>
          <p:nvPr/>
        </p:nvSpPr>
        <p:spPr>
          <a:xfrm>
            <a:off x="806245" y="2086011"/>
            <a:ext cx="598784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Our college last year student  </a:t>
            </a:r>
            <a:r>
              <a:rPr lang="en-US" sz="2000" b="1" i="1" dirty="0"/>
              <a:t>Ashish </a:t>
            </a:r>
            <a:r>
              <a:rPr lang="en-US" sz="2000" b="1" i="1" dirty="0" err="1"/>
              <a:t>Kokate</a:t>
            </a:r>
            <a:r>
              <a:rPr lang="en-US" sz="2000" b="1" i="1" dirty="0"/>
              <a:t> </a:t>
            </a:r>
            <a:r>
              <a:rPr lang="en-US" sz="2000" dirty="0"/>
              <a:t>develop a fermentation tank by using Electrochemical biosensor in this project he measure PH , Moisture, humidity, </a:t>
            </a:r>
            <a:r>
              <a:rPr lang="en-US" sz="2000" dirty="0" err="1"/>
              <a:t>temperature,gas</a:t>
            </a:r>
            <a:r>
              <a:rPr lang="en-US" sz="2000" dirty="0"/>
              <a:t> using sensors and develop a perfect condition for fermentation. It helps to produce good quality biofertilizer in minimum time.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Sensors Used in project</a:t>
            </a:r>
          </a:p>
          <a:p>
            <a:r>
              <a:rPr lang="en-IN" sz="2000" dirty="0"/>
              <a:t>    1.MQ-6 (Gas sensor)</a:t>
            </a:r>
          </a:p>
          <a:p>
            <a:r>
              <a:rPr lang="en-IN" sz="2000" dirty="0"/>
              <a:t>    2.FC-28 (Moisture sensor)</a:t>
            </a:r>
          </a:p>
          <a:p>
            <a:r>
              <a:rPr lang="en-IN" sz="2000" dirty="0"/>
              <a:t>    3.(pH sensor)</a:t>
            </a:r>
          </a:p>
          <a:p>
            <a:r>
              <a:rPr lang="en-IN" sz="2000" dirty="0"/>
              <a:t>    4.DHT-11 (humidity and temperature sensor)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FB9F4C-5EEC-BBE2-CC95-2528FCD50755}"/>
              </a:ext>
            </a:extLst>
          </p:cNvPr>
          <p:cNvCxnSpPr>
            <a:cxnSpLocks/>
          </p:cNvCxnSpPr>
          <p:nvPr/>
        </p:nvCxnSpPr>
        <p:spPr>
          <a:xfrm>
            <a:off x="7138219" y="2005781"/>
            <a:ext cx="0" cy="37755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F07F5DA-5481-EE74-8DAF-9F5B163AB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72" y="2022987"/>
            <a:ext cx="3653233" cy="36532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3DC1A2-990D-FCB6-B34E-5E3362D44C7B}"/>
              </a:ext>
            </a:extLst>
          </p:cNvPr>
          <p:cNvSpPr txBox="1"/>
          <p:nvPr/>
        </p:nvSpPr>
        <p:spPr>
          <a:xfrm>
            <a:off x="1828800" y="6553199"/>
            <a:ext cx="8458200" cy="25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Department</a:t>
            </a:r>
            <a:r>
              <a:rPr kumimoji="0" lang="en-US" sz="1400" b="0" i="0" u="none" strike="noStrike" kern="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Of</a:t>
            </a:r>
            <a:r>
              <a:rPr kumimoji="0" lang="en-US" sz="1400" b="0" i="0" u="none" strike="noStrike" kern="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Electrical Engineering,</a:t>
            </a:r>
            <a:r>
              <a:rPr kumimoji="0" lang="en-US" sz="1400" b="0" i="0" u="none" strike="noStrike" kern="0" cap="none" spc="2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Sanjivani</a:t>
            </a:r>
            <a:r>
              <a:rPr kumimoji="0" lang="en-US" sz="14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COE,</a:t>
            </a:r>
            <a:r>
              <a:rPr kumimoji="0" lang="en-US" sz="14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n-US" sz="1400" b="0" i="0" u="none" strike="noStrike" kern="0" cap="none" spc="-1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Kopargaon</a:t>
            </a:r>
            <a:endParaRPr kumimoji="0" lang="en-US" sz="1400" b="0" i="0" u="none" strike="noStrike" kern="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81942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1097</Words>
  <Application>Microsoft Office PowerPoint</Application>
  <PresentationFormat>Widescreen</PresentationFormat>
  <Paragraphs>159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Carlito</vt:lpstr>
      <vt:lpstr>Times New Roman</vt:lpstr>
      <vt:lpstr>Wingdings</vt:lpstr>
      <vt:lpstr>1_Office Theme</vt:lpstr>
      <vt:lpstr>Department of Electrical Engineering</vt:lpstr>
      <vt:lpstr>INTRODUCTION</vt:lpstr>
      <vt:lpstr>TYPE OF BIOSENSOR</vt:lpstr>
      <vt:lpstr>PowerPoint Presentation</vt:lpstr>
      <vt:lpstr>Types Of Electrochemical Detection</vt:lpstr>
      <vt:lpstr>Application</vt:lpstr>
      <vt:lpstr>Application</vt:lpstr>
      <vt:lpstr>College project about Electrochemical biosensor</vt:lpstr>
      <vt:lpstr>College project about Electrochemical biosensor</vt:lpstr>
      <vt:lpstr>Field Visit</vt:lpstr>
      <vt:lpstr>ADAVANTAGE</vt:lpstr>
      <vt:lpstr>Challenge and Limitations </vt:lpstr>
      <vt:lpstr>Challenge and Limitations </vt:lpstr>
      <vt:lpstr>RECENT ADVANCES IN ELECTROCHEMICAL BIOSENSORS</vt:lpstr>
      <vt:lpstr>Basic Structure of Electrochemical Biosensor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Akash Gholap</dc:creator>
  <cp:lastModifiedBy>Akash Gholap</cp:lastModifiedBy>
  <cp:revision>10</cp:revision>
  <dcterms:created xsi:type="dcterms:W3CDTF">2025-09-12T04:44:39Z</dcterms:created>
  <dcterms:modified xsi:type="dcterms:W3CDTF">2025-11-09T15:20:07Z</dcterms:modified>
</cp:coreProperties>
</file>